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44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75" r:id="rId4"/>
    <p:sldId id="276" r:id="rId5"/>
    <p:sldId id="277" r:id="rId6"/>
    <p:sldId id="278" r:id="rId7"/>
    <p:sldId id="279" r:id="rId8"/>
    <p:sldId id="280" r:id="rId9"/>
    <p:sldId id="270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A7D3FF"/>
    <a:srgbClr val="99CCFF"/>
    <a:srgbClr val="FED1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24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431" tIns="48215" rIns="96431" bIns="48215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431" tIns="48215" rIns="96431" bIns="48215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12/5/2021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431" tIns="48215" rIns="96431" bIns="48215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431" tIns="48215" rIns="96431" bIns="48215" rtlCol="0" anchor="b"/>
          <a:lstStyle>
            <a:lvl1pPr algn="r">
              <a:defRPr sz="1200"/>
            </a:lvl1pPr>
          </a:lstStyle>
          <a:p>
            <a:fld id="{89DC9ABB-CA68-48D6-8628-B08520A3AF7C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31" tIns="48215" rIns="96431" bIns="48215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31" tIns="48215" rIns="96431" bIns="48215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r>
              <a:rPr lang="en-US"/>
              <a:t>12/5/2021 pm</a:t>
            </a:r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7425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1" y="4560571"/>
            <a:ext cx="536448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31" tIns="48215" rIns="96431" bIns="48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31" tIns="48215" rIns="96431" bIns="48215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31" tIns="48215" rIns="96431" bIns="48215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28C2D1C-D0D6-4B01-9C76-99671EFF3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786349-81D7-4F90-B8B7-A9952585A7A4}" type="slidenum">
              <a:rPr lang="en-US"/>
              <a:pPr/>
              <a:t>1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065A17-B869-45AF-81B2-EC35F765CD3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12/5/2021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B34E9C-690E-4901-880B-388E06AD78D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23A978-EC4F-4DEC-B390-23DE43339D7D}" type="slidenum">
              <a:rPr lang="en-US"/>
              <a:pPr/>
              <a:t>2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DDB0F9-837E-45F0-9FB7-22D858DA86A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12/5/2021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B630B7-8409-4799-A170-CEDE4770374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23A978-EC4F-4DEC-B390-23DE43339D7D}" type="slidenum">
              <a:rPr lang="en-US"/>
              <a:pPr/>
              <a:t>3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CFE46D-E179-4E88-A129-B865B31007C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12/5/2021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465BED-07D6-4207-935A-A737F10B899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23A978-EC4F-4DEC-B390-23DE43339D7D}" type="slidenum">
              <a:rPr lang="en-US"/>
              <a:pPr/>
              <a:t>4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0AF76C-D2C8-4F67-9B33-1E3720CDAD7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12/5/2021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7BC45A-D119-4609-8F66-DDBC22CFD6B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23A978-EC4F-4DEC-B390-23DE43339D7D}" type="slidenum">
              <a:rPr lang="en-US"/>
              <a:pPr/>
              <a:t>5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B3F52B-ECBD-4B1D-B5B5-E8A2E1BF127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12/5/2021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C48459-3739-49DC-B0DF-89B0FFF8AE8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23A978-EC4F-4DEC-B390-23DE43339D7D}" type="slidenum">
              <a:rPr lang="en-US"/>
              <a:pPr/>
              <a:t>6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BF26E8-6896-4959-AE7A-3E385A6D31B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12/5/2021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2602A3-C518-4999-9469-CC77921061A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23A978-EC4F-4DEC-B390-23DE43339D7D}" type="slidenum">
              <a:rPr lang="en-US"/>
              <a:pPr/>
              <a:t>7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6F49BA-3187-4B6E-B0DB-F566F615C74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12/5/2021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51850D-15FF-4F3D-A2DC-078EC05DD32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23A978-EC4F-4DEC-B390-23DE43339D7D}" type="slidenum">
              <a:rPr lang="en-US"/>
              <a:pPr/>
              <a:t>8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5AC05C-8AF4-4A09-9CA8-4F11A9BF6E0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12/5/2021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88F09A-D256-4E53-91C5-57BBE811465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4901" y="3085765"/>
            <a:ext cx="8474199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894" y="1020431"/>
            <a:ext cx="8245162" cy="1475013"/>
          </a:xfrm>
          <a:effectLst/>
        </p:spPr>
        <p:txBody>
          <a:bodyPr anchor="b">
            <a:normAutofit/>
          </a:bodyPr>
          <a:lstStyle>
            <a:lvl1pPr>
              <a:defRPr sz="2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895" y="2495446"/>
            <a:ext cx="8245160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200" cap="all">
                <a:solidFill>
                  <a:schemeClr val="accent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7BADB1-9A98-498D-BE31-3B1484D1B3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05520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AC3DEA-6A0D-44BE-9DF8-B2717EE01A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56108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043613" y="599725"/>
            <a:ext cx="2765487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53150" y="863600"/>
            <a:ext cx="234315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3" y="863600"/>
            <a:ext cx="5371219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334901" y="457200"/>
            <a:ext cx="277749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6031610" y="453643"/>
            <a:ext cx="277749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3181373" y="457200"/>
            <a:ext cx="277749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2C72EE-A865-44C3-8631-D5E00965928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88430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895" y="2340864"/>
            <a:ext cx="8272211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1FB58C-1C67-4F5F-AD13-C481A1E6B5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34798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5863" y="5141975"/>
            <a:ext cx="8468145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2393951"/>
            <a:ext cx="8272211" cy="2147467"/>
          </a:xfrm>
        </p:spPr>
        <p:txBody>
          <a:bodyPr anchor="b">
            <a:normAutofit/>
          </a:bodyPr>
          <a:lstStyle>
            <a:lvl1pPr algn="l">
              <a:defRPr sz="27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5" y="4541417"/>
            <a:ext cx="827221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 cap="all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72744C-712E-4998-AC85-10C09520FD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53817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729658"/>
            <a:ext cx="8272212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895" y="2228004"/>
            <a:ext cx="3896075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2030" y="2228004"/>
            <a:ext cx="389607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AE36B-5BAB-42E8-8177-D7198DB7CB0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661772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35895" y="729658"/>
            <a:ext cx="8272212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4" y="2250891"/>
            <a:ext cx="3896077" cy="557784"/>
          </a:xfrm>
        </p:spPr>
        <p:txBody>
          <a:bodyPr anchor="ctr">
            <a:noAutofit/>
          </a:bodyPr>
          <a:lstStyle>
            <a:lvl1pPr marL="0" indent="0">
              <a:buNone/>
              <a:defRPr sz="15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895" y="2926053"/>
            <a:ext cx="3896075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12029" y="2250893"/>
            <a:ext cx="3896078" cy="553373"/>
          </a:xfrm>
        </p:spPr>
        <p:txBody>
          <a:bodyPr anchor="ctr">
            <a:noAutofit/>
          </a:bodyPr>
          <a:lstStyle>
            <a:lvl1pPr marL="0" marR="0" indent="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15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12028" y="2926053"/>
            <a:ext cx="3896078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590FC-2FB1-4986-9747-4898FF4B35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248838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31921" y="729658"/>
            <a:ext cx="8272212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25159B-C4D3-4F0E-B3AD-C502F53FF2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157127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6C00D2-38B6-45F9-8A23-61AFBCC620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386366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335863" y="601201"/>
            <a:ext cx="2762042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893" y="933451"/>
            <a:ext cx="2273889" cy="1722419"/>
          </a:xfrm>
        </p:spPr>
        <p:txBody>
          <a:bodyPr anchor="b">
            <a:normAutofit/>
          </a:bodyPr>
          <a:lstStyle>
            <a:lvl1pPr algn="l">
              <a:defRPr sz="1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5697" y="1179829"/>
            <a:ext cx="4988243" cy="4658216"/>
          </a:xfrm>
        </p:spPr>
        <p:txBody>
          <a:bodyPr anchor="ctr">
            <a:normAutofit/>
          </a:bodyPr>
          <a:lstStyle>
            <a:lvl1pPr>
              <a:defRPr sz="1500">
                <a:solidFill>
                  <a:schemeClr val="tx2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1050">
                <a:solidFill>
                  <a:schemeClr val="tx2"/>
                </a:solidFill>
              </a:defRPr>
            </a:lvl5pPr>
            <a:lvl6pPr>
              <a:defRPr sz="1050">
                <a:solidFill>
                  <a:schemeClr val="tx2"/>
                </a:solidFill>
              </a:defRPr>
            </a:lvl6pPr>
            <a:lvl7pPr>
              <a:defRPr sz="1050">
                <a:solidFill>
                  <a:schemeClr val="tx2"/>
                </a:solidFill>
              </a:defRPr>
            </a:lvl7pPr>
            <a:lvl8pPr>
              <a:defRPr sz="1050">
                <a:solidFill>
                  <a:schemeClr val="tx2"/>
                </a:solidFill>
              </a:defRPr>
            </a:lvl8pPr>
            <a:lvl9pPr>
              <a:defRPr sz="105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5893" y="2836654"/>
            <a:ext cx="2273889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200">
                <a:solidFill>
                  <a:srgbClr val="FFFFFF"/>
                </a:solidFill>
              </a:defRPr>
            </a:lvl1pPr>
            <a:lvl2pPr marL="342900" indent="0">
              <a:buNone/>
              <a:defRPr sz="825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04464" y="6456917"/>
            <a:ext cx="2133599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5894" y="6452591"/>
            <a:ext cx="5187908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18725" y="6456917"/>
            <a:ext cx="789383" cy="365125"/>
          </a:xfrm>
        </p:spPr>
        <p:txBody>
          <a:bodyPr/>
          <a:lstStyle/>
          <a:p>
            <a:pPr>
              <a:defRPr/>
            </a:pPr>
            <a:fld id="{066AED4F-6AAD-4EE5-9AED-C30351D487E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395804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4693389"/>
            <a:ext cx="8272212" cy="566738"/>
          </a:xfrm>
        </p:spPr>
        <p:txBody>
          <a:bodyPr anchor="b">
            <a:normAutofit/>
          </a:bodyPr>
          <a:lstStyle>
            <a:lvl1pPr algn="l"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5863" y="641351"/>
            <a:ext cx="8468144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5894" y="5260127"/>
            <a:ext cx="8272213" cy="99814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B8CD93-26E4-4544-B844-7CC6FD918F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7028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894" y="705124"/>
            <a:ext cx="8272212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4" y="2336003"/>
            <a:ext cx="8272212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423915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5894" y="6423915"/>
            <a:ext cx="51879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423915"/>
            <a:ext cx="7893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EEB8CD93-26E4-4544-B844-7CC6FD918F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34901" y="457200"/>
            <a:ext cx="277749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031610" y="453643"/>
            <a:ext cx="277749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181373" y="457200"/>
            <a:ext cx="277749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99580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>
    <p:fade thruBlk="1"/>
  </p:transition>
  <p:hf hdr="0" ftr="0" dt="0"/>
  <p:txStyles>
    <p:titleStyle>
      <a:lvl1pPr algn="l" defTabSz="342900" rtl="0" eaLnBrk="1" latinLnBrk="0" hangingPunct="1">
        <a:lnSpc>
          <a:spcPct val="100000"/>
        </a:lnSpc>
        <a:spcBef>
          <a:spcPct val="0"/>
        </a:spcBef>
        <a:buNone/>
        <a:defRPr sz="195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9500" indent="-229500" algn="l" defTabSz="342900" rtl="0" eaLnBrk="1" latinLnBrk="0" hangingPunct="1">
        <a:lnSpc>
          <a:spcPct val="110000"/>
        </a:lnSpc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7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72500" indent="-229500" algn="l" defTabSz="342900" rtl="0" eaLnBrk="1" latinLnBrk="0" hangingPunct="1">
        <a:lnSpc>
          <a:spcPct val="110000"/>
        </a:lnSpc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75000" indent="-202500" algn="l" defTabSz="342900" rtl="0" eaLnBrk="1" latinLnBrk="0" hangingPunct="1">
        <a:lnSpc>
          <a:spcPct val="110000"/>
        </a:lnSpc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97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31500" indent="-175500" algn="l" defTabSz="342900" rtl="0" eaLnBrk="1" latinLnBrk="0" hangingPunct="1">
        <a:lnSpc>
          <a:spcPct val="110000"/>
        </a:lnSpc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82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01500" indent="-175500" algn="l" defTabSz="342900" rtl="0" eaLnBrk="1" latinLnBrk="0" hangingPunct="1">
        <a:lnSpc>
          <a:spcPct val="110000"/>
        </a:lnSpc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82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2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65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87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67470"/>
            <a:ext cx="7772400" cy="923330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sz="5400" dirty="0"/>
              <a:t>The Way Of Cain</a:t>
            </a:r>
            <a:endParaRPr lang="en-US" sz="5400" i="1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1100" y="3886200"/>
            <a:ext cx="6781800" cy="655500"/>
          </a:xfrm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i="1" dirty="0"/>
              <a:t>Jude 5-16; Genesis 4:1-15</a:t>
            </a:r>
            <a:endParaRPr lang="en-US" sz="5400" i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52718" y="559233"/>
            <a:ext cx="5438481" cy="707886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/>
              <a:t>The Way Of Cain!</a:t>
            </a:r>
          </a:p>
        </p:txBody>
      </p:sp>
      <p:sp>
        <p:nvSpPr>
          <p:cNvPr id="11" name="Content Placeholder 9"/>
          <p:cNvSpPr>
            <a:spLocks noGrp="1"/>
          </p:cNvSpPr>
          <p:nvPr>
            <p:ph sz="half" idx="1"/>
          </p:nvPr>
        </p:nvSpPr>
        <p:spPr>
          <a:xfrm>
            <a:off x="2743200" y="1680313"/>
            <a:ext cx="6324600" cy="5021375"/>
          </a:xfr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n-US" sz="4000" b="1" u="sng" dirty="0"/>
              <a:t>The Way of Substitution – Genesis 4:3</a:t>
            </a:r>
            <a:br>
              <a:rPr lang="en-US" sz="4000" u="sng" dirty="0"/>
            </a:br>
            <a:r>
              <a:rPr lang="en-US" sz="4000" dirty="0">
                <a:solidFill>
                  <a:schemeClr val="tx2"/>
                </a:solidFill>
              </a:rPr>
              <a:t>cf.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b="1" dirty="0">
                <a:solidFill>
                  <a:schemeClr val="tx2"/>
                </a:solidFill>
              </a:rPr>
              <a:t>Hebrews 11:4;</a:t>
            </a:r>
            <a:br>
              <a:rPr lang="en-US" sz="3600" b="1" dirty="0">
                <a:solidFill>
                  <a:schemeClr val="tx2"/>
                </a:solidFill>
              </a:rPr>
            </a:br>
            <a:r>
              <a:rPr lang="en-US" sz="3600" b="1" dirty="0">
                <a:solidFill>
                  <a:schemeClr val="tx2"/>
                </a:solidFill>
              </a:rPr>
              <a:t>Romans 10:17</a:t>
            </a:r>
          </a:p>
          <a:p>
            <a:pPr lvl="1">
              <a:defRPr/>
            </a:pPr>
            <a:r>
              <a:rPr lang="en-US" sz="3200" b="1" dirty="0">
                <a:solidFill>
                  <a:srgbClr val="FF0000"/>
                </a:solidFill>
              </a:rPr>
              <a:t>Walked by his own opinion. </a:t>
            </a:r>
            <a:r>
              <a:rPr lang="en-US" sz="3200" b="1" dirty="0">
                <a:solidFill>
                  <a:schemeClr val="tx2"/>
                </a:solidFill>
              </a:rPr>
              <a:t>Proverbs 14:12;</a:t>
            </a:r>
            <a:br>
              <a:rPr lang="en-US" sz="3200" b="1" dirty="0">
                <a:solidFill>
                  <a:schemeClr val="tx2"/>
                </a:solidFill>
              </a:rPr>
            </a:br>
            <a:r>
              <a:rPr lang="en-US" sz="3200" b="1" dirty="0">
                <a:solidFill>
                  <a:schemeClr val="tx2"/>
                </a:solidFill>
              </a:rPr>
              <a:t>Jeremiah 10:23;</a:t>
            </a:r>
            <a:br>
              <a:rPr lang="en-US" sz="3200" b="1" dirty="0">
                <a:solidFill>
                  <a:schemeClr val="tx2"/>
                </a:solidFill>
              </a:rPr>
            </a:br>
            <a:r>
              <a:rPr lang="en-US" sz="3200" b="1" dirty="0">
                <a:solidFill>
                  <a:schemeClr val="tx2"/>
                </a:solidFill>
              </a:rPr>
              <a:t>cf. Matthew 7:21ff; Isaiah 55:8-9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29065" y="1840671"/>
            <a:ext cx="3124200" cy="978729"/>
          </a:xfrm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3200" dirty="0"/>
              <a:t>Cain Wanted To Worship God</a:t>
            </a:r>
          </a:p>
        </p:txBody>
      </p:sp>
      <p:sp>
        <p:nvSpPr>
          <p:cNvPr id="409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B581F6-0CAA-4586-891B-8ED4F55A9026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9"/>
          <p:cNvSpPr>
            <a:spLocks noGrp="1"/>
          </p:cNvSpPr>
          <p:nvPr>
            <p:ph sz="half" idx="1"/>
          </p:nvPr>
        </p:nvSpPr>
        <p:spPr>
          <a:xfrm>
            <a:off x="3352800" y="1104508"/>
            <a:ext cx="5562600" cy="5716886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n-US" sz="4400" b="1" u="sng" dirty="0"/>
              <a:t>The Way of Envy and Hatred – Genesis 4:5</a:t>
            </a:r>
          </a:p>
          <a:p>
            <a:pPr lvl="1">
              <a:defRPr/>
            </a:pPr>
            <a:r>
              <a:rPr lang="en-US" sz="3600" b="1" dirty="0">
                <a:solidFill>
                  <a:srgbClr val="FF0000"/>
                </a:solidFill>
              </a:rPr>
              <a:t>Sin is progressive.</a:t>
            </a:r>
            <a:br>
              <a:rPr lang="en-US" sz="36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</a:br>
            <a:r>
              <a:rPr lang="en-US" sz="3600" b="1" dirty="0">
                <a:solidFill>
                  <a:schemeClr val="tx2"/>
                </a:solidFill>
              </a:rPr>
              <a:t>2 Timothy 3:13</a:t>
            </a:r>
          </a:p>
          <a:p>
            <a:pPr lvl="1">
              <a:defRPr/>
            </a:pPr>
            <a:r>
              <a:rPr lang="en-US" sz="3600" b="1" dirty="0">
                <a:solidFill>
                  <a:srgbClr val="FF0000"/>
                </a:solidFill>
              </a:rPr>
              <a:t>Abel did his brother no wrong. </a:t>
            </a:r>
            <a:r>
              <a:rPr lang="en-US" sz="3600" b="1" dirty="0">
                <a:solidFill>
                  <a:schemeClr val="tx2"/>
                </a:solidFill>
              </a:rPr>
              <a:t>1 John 3:12</a:t>
            </a:r>
          </a:p>
          <a:p>
            <a:pPr lvl="1">
              <a:defRPr/>
            </a:pPr>
            <a:r>
              <a:rPr lang="en-US" sz="3600" b="1" dirty="0">
                <a:solidFill>
                  <a:srgbClr val="FF0000"/>
                </a:solidFill>
              </a:rPr>
              <a:t>Work of the flesh.</a:t>
            </a:r>
            <a:br>
              <a:rPr lang="en-US" sz="36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</a:br>
            <a:r>
              <a:rPr lang="en-US" sz="3600" b="1" dirty="0">
                <a:solidFill>
                  <a:schemeClr val="tx2"/>
                </a:solidFill>
              </a:rPr>
              <a:t>Galatians 5:19ff</a:t>
            </a:r>
          </a:p>
        </p:txBody>
      </p:sp>
      <p:sp>
        <p:nvSpPr>
          <p:cNvPr id="409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B581F6-0CAA-4586-891B-8ED4F55A9026}" type="slidenum">
              <a:rPr lang="en-US"/>
              <a:pPr/>
              <a:t>3</a:t>
            </a:fld>
            <a:endParaRPr lang="en-US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346222FF-4755-4604-9F9A-0ADD435BD4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2718" y="559233"/>
            <a:ext cx="5438481" cy="707886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/>
              <a:t>The Way Of Cain!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C62E7436-4064-4817-8730-80C05496DB61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29065" y="1297844"/>
            <a:ext cx="3124200" cy="978729"/>
          </a:xfrm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3200" dirty="0"/>
              <a:t>Cain Wanted To Worship God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9"/>
          <p:cNvSpPr>
            <a:spLocks noGrp="1"/>
          </p:cNvSpPr>
          <p:nvPr>
            <p:ph sz="half" idx="1"/>
          </p:nvPr>
        </p:nvSpPr>
        <p:spPr>
          <a:xfrm>
            <a:off x="2895600" y="1152465"/>
            <a:ext cx="5943600" cy="5324535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4400" b="1" u="sng" dirty="0"/>
              <a:t>The Way of Intolerance and Persecution</a:t>
            </a:r>
            <a:r>
              <a:rPr lang="en-US" sz="4400" b="1" dirty="0"/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Nature of envy not changed.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Intolerant toward those who walk by faith.</a:t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chemeClr val="tx2"/>
                </a:solidFill>
              </a:rPr>
              <a:t>Mark 15:10;</a:t>
            </a:r>
            <a:br>
              <a:rPr lang="en-US" sz="3600" b="1" dirty="0">
                <a:solidFill>
                  <a:schemeClr val="tx2"/>
                </a:solidFill>
              </a:rPr>
            </a:br>
            <a:r>
              <a:rPr lang="en-US" sz="3600" b="1" dirty="0">
                <a:solidFill>
                  <a:schemeClr val="tx2"/>
                </a:solidFill>
              </a:rPr>
              <a:t>Galatians 4:16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Why? </a:t>
            </a:r>
            <a:r>
              <a:rPr lang="en-US" sz="3600" b="1" dirty="0">
                <a:solidFill>
                  <a:schemeClr val="tx2"/>
                </a:solidFill>
              </a:rPr>
              <a:t>John 3:19-20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09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B581F6-0CAA-4586-891B-8ED4F55A9026}" type="slidenum">
              <a:rPr lang="en-US"/>
              <a:pPr/>
              <a:t>4</a:t>
            </a:fld>
            <a:endParaRPr lang="en-US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0D6BFEEC-7D01-4A24-993A-5199657E60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2718" y="559233"/>
            <a:ext cx="5438481" cy="707886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/>
              <a:t>The Way Of Cain!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02F0DE5D-3BD1-4F9D-9E86-8F666E6BB91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29065" y="1297844"/>
            <a:ext cx="3124200" cy="978729"/>
          </a:xfrm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3200" dirty="0"/>
              <a:t>Cain Wanted To Worship God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9"/>
          <p:cNvSpPr>
            <a:spLocks noGrp="1"/>
          </p:cNvSpPr>
          <p:nvPr>
            <p:ph sz="half" idx="1"/>
          </p:nvPr>
        </p:nvSpPr>
        <p:spPr>
          <a:xfrm>
            <a:off x="3352800" y="1199376"/>
            <a:ext cx="5562600" cy="5201424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600" b="1" u="sng" dirty="0"/>
              <a:t>The Way of Willful Contempt For Divine Authority</a:t>
            </a:r>
            <a:r>
              <a:rPr lang="en-US" sz="3600" b="1" dirty="0"/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</a:rPr>
              <a:t>Lied. </a:t>
            </a:r>
            <a:r>
              <a:rPr lang="en-US" sz="2800" b="1" dirty="0">
                <a:solidFill>
                  <a:schemeClr val="tx2"/>
                </a:solidFill>
              </a:rPr>
              <a:t>Genesis 4:9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</a:rPr>
              <a:t>Denied responsibility.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>
                <a:solidFill>
                  <a:schemeClr val="tx2"/>
                </a:solidFill>
              </a:rPr>
              <a:t>cf. Galatians 6:1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</a:rPr>
              <a:t>Killed because Abel respected God’s Way. </a:t>
            </a:r>
            <a:r>
              <a:rPr lang="en-US" sz="2800" b="1" dirty="0">
                <a:solidFill>
                  <a:schemeClr val="tx2"/>
                </a:solidFill>
              </a:rPr>
              <a:t>cf. Matthew 7:13-14; John 14:6; Leviticus 10:1-2;</a:t>
            </a:r>
            <a:br>
              <a:rPr lang="en-US" sz="2800" b="1" dirty="0">
                <a:solidFill>
                  <a:schemeClr val="tx2"/>
                </a:solidFill>
              </a:rPr>
            </a:br>
            <a:r>
              <a:rPr lang="en-US" sz="2800" b="1" dirty="0">
                <a:solidFill>
                  <a:schemeClr val="tx2"/>
                </a:solidFill>
              </a:rPr>
              <a:t>2 Chronicles 26:16-20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FF0000"/>
                </a:solidFill>
              </a:rPr>
              <a:t>“</a:t>
            </a:r>
            <a:r>
              <a:rPr lang="en-US" sz="2800" b="1" dirty="0">
                <a:solidFill>
                  <a:srgbClr val="FF0000"/>
                </a:solidFill>
              </a:rPr>
              <a:t>Despised dominion</a:t>
            </a:r>
            <a:r>
              <a:rPr lang="en-US" sz="2800" dirty="0">
                <a:solidFill>
                  <a:srgbClr val="FF0000"/>
                </a:solidFill>
              </a:rPr>
              <a:t>.” </a:t>
            </a:r>
            <a:r>
              <a:rPr lang="en-US" sz="2800" b="1" dirty="0">
                <a:solidFill>
                  <a:schemeClr val="tx2"/>
                </a:solidFill>
              </a:rPr>
              <a:t>cf. Jude 8</a:t>
            </a:r>
            <a:endParaRPr lang="en-US" sz="28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09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B581F6-0CAA-4586-891B-8ED4F55A9026}" type="slidenum">
              <a:rPr lang="en-US"/>
              <a:pPr/>
              <a:t>5</a:t>
            </a:fld>
            <a:endParaRPr lang="en-US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99618B4F-E117-438D-942D-34828093F6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2718" y="559233"/>
            <a:ext cx="5438481" cy="707886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/>
              <a:t>The Way Of Cain!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2B7A87AE-97A4-4F46-BA8E-745369BA97FE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29065" y="1297844"/>
            <a:ext cx="3124200" cy="978729"/>
          </a:xfrm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3200" dirty="0"/>
              <a:t>Cain Wanted To Worship God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9"/>
          <p:cNvSpPr>
            <a:spLocks noGrp="1"/>
          </p:cNvSpPr>
          <p:nvPr>
            <p:ph sz="half" idx="1"/>
          </p:nvPr>
        </p:nvSpPr>
        <p:spPr>
          <a:xfrm>
            <a:off x="3048000" y="1180355"/>
            <a:ext cx="5943600" cy="5668218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n-US" sz="3600" b="1" u="sng" dirty="0"/>
              <a:t>The Way of Divine Condemnation</a:t>
            </a:r>
            <a:r>
              <a:rPr lang="en-US" sz="3600" b="1" dirty="0"/>
              <a:t>.</a:t>
            </a:r>
          </a:p>
          <a:p>
            <a:pPr lvl="1">
              <a:defRPr/>
            </a:pPr>
            <a:r>
              <a:rPr lang="en-US" sz="2800" b="1" dirty="0">
                <a:solidFill>
                  <a:srgbClr val="FF0000"/>
                </a:solidFill>
              </a:rPr>
              <a:t>Given opportunity to repent.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>
                <a:solidFill>
                  <a:schemeClr val="tx2"/>
                </a:solidFill>
              </a:rPr>
              <a:t>Genesis 4:7</a:t>
            </a:r>
          </a:p>
          <a:p>
            <a:pPr lvl="1">
              <a:defRPr/>
            </a:pPr>
            <a:r>
              <a:rPr lang="en-US" sz="2800" b="1" dirty="0">
                <a:solidFill>
                  <a:srgbClr val="FF0000"/>
                </a:solidFill>
              </a:rPr>
              <a:t>Cursed. </a:t>
            </a:r>
            <a:r>
              <a:rPr lang="en-US" sz="2800" b="1" dirty="0">
                <a:solidFill>
                  <a:schemeClr val="tx2"/>
                </a:solidFill>
              </a:rPr>
              <a:t>Genesis 4:11</a:t>
            </a:r>
          </a:p>
          <a:p>
            <a:pPr lvl="1">
              <a:defRPr/>
            </a:pPr>
            <a:r>
              <a:rPr lang="en-US" sz="2800" b="1" dirty="0">
                <a:solidFill>
                  <a:srgbClr val="FF0000"/>
                </a:solidFill>
              </a:rPr>
              <a:t>We too will receive a reward according to our works.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>
                <a:solidFill>
                  <a:schemeClr val="tx2"/>
                </a:solidFill>
              </a:rPr>
              <a:t>Hebrews 2:1-3; Romans 2:8-11</a:t>
            </a:r>
          </a:p>
          <a:p>
            <a:pPr lvl="1">
              <a:defRPr/>
            </a:pPr>
            <a:r>
              <a:rPr lang="en-US" sz="2800" b="1" dirty="0">
                <a:solidFill>
                  <a:srgbClr val="FF0000"/>
                </a:solidFill>
              </a:rPr>
              <a:t>Lord will</a:t>
            </a:r>
            <a:r>
              <a:rPr lang="en-US" sz="2800" dirty="0">
                <a:solidFill>
                  <a:srgbClr val="FF0000"/>
                </a:solidFill>
              </a:rPr>
              <a:t> “</a:t>
            </a:r>
            <a:r>
              <a:rPr lang="en-US" sz="2800" b="1" dirty="0">
                <a:solidFill>
                  <a:srgbClr val="FF0000"/>
                </a:solidFill>
              </a:rPr>
              <a:t>execute judgment upon all</a:t>
            </a:r>
            <a:r>
              <a:rPr lang="en-US" sz="2800" dirty="0">
                <a:solidFill>
                  <a:srgbClr val="FF0000"/>
                </a:solidFill>
              </a:rPr>
              <a:t>.” </a:t>
            </a:r>
            <a:r>
              <a:rPr lang="en-US" sz="2800" b="1" dirty="0">
                <a:solidFill>
                  <a:schemeClr val="tx2"/>
                </a:solidFill>
              </a:rPr>
              <a:t>Jude 14-15</a:t>
            </a:r>
          </a:p>
        </p:txBody>
      </p:sp>
      <p:sp>
        <p:nvSpPr>
          <p:cNvPr id="409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B581F6-0CAA-4586-891B-8ED4F55A9026}" type="slidenum">
              <a:rPr lang="en-US"/>
              <a:pPr/>
              <a:t>6</a:t>
            </a:fld>
            <a:endParaRPr lang="en-US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7F793160-485B-4BA8-9530-6ADBCF83A1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2718" y="559233"/>
            <a:ext cx="5438481" cy="707886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/>
              <a:t>The Way Of Cain!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A3E48844-2570-4002-94F3-85C8FE5254F4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29065" y="1297844"/>
            <a:ext cx="3124200" cy="978729"/>
          </a:xfrm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3200" dirty="0"/>
              <a:t>Cain Wanted To Worship God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9"/>
          <p:cNvSpPr>
            <a:spLocks noGrp="1"/>
          </p:cNvSpPr>
          <p:nvPr>
            <p:ph sz="half" idx="1"/>
          </p:nvPr>
        </p:nvSpPr>
        <p:spPr>
          <a:xfrm>
            <a:off x="3200400" y="1219200"/>
            <a:ext cx="5791200" cy="5386090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4000" b="1" u="sng" dirty="0"/>
              <a:t>The Way of Eternal Regret –</a:t>
            </a:r>
            <a:br>
              <a:rPr lang="en-US" sz="4000" b="1" u="sng" dirty="0"/>
            </a:br>
            <a:r>
              <a:rPr lang="en-US" sz="4000" b="1" u="sng" dirty="0"/>
              <a:t>Genesis 4:13-14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0000"/>
                </a:solidFill>
              </a:rPr>
              <a:t>“</a:t>
            </a:r>
            <a:r>
              <a:rPr lang="en-US" sz="3200" b="1" dirty="0">
                <a:solidFill>
                  <a:srgbClr val="FF0000"/>
                </a:solidFill>
              </a:rPr>
              <a:t>Woe unto them! For they went in the way of Cain</a:t>
            </a:r>
            <a:r>
              <a:rPr lang="en-US" sz="3200" dirty="0">
                <a:solidFill>
                  <a:srgbClr val="FF0000"/>
                </a:solidFill>
              </a:rPr>
              <a:t>.”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chemeClr val="tx2"/>
                </a:solidFill>
              </a:rPr>
              <a:t>Jude 11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</a:rPr>
              <a:t>Judgment is forever.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chemeClr val="tx2"/>
                </a:solidFill>
              </a:rPr>
              <a:t>cf. Luke 16:19;</a:t>
            </a:r>
            <a:br>
              <a:rPr lang="en-US" sz="3200" b="1" dirty="0">
                <a:solidFill>
                  <a:schemeClr val="tx2"/>
                </a:solidFill>
              </a:rPr>
            </a:br>
            <a:r>
              <a:rPr lang="en-US" sz="3200" b="1" dirty="0">
                <a:solidFill>
                  <a:schemeClr val="tx2"/>
                </a:solidFill>
              </a:rPr>
              <a:t>Matthew 25:41, 46; Revelation 14:9-11; 21:8</a:t>
            </a:r>
          </a:p>
        </p:txBody>
      </p:sp>
      <p:sp>
        <p:nvSpPr>
          <p:cNvPr id="409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B581F6-0CAA-4586-891B-8ED4F55A9026}" type="slidenum">
              <a:rPr lang="en-US"/>
              <a:pPr/>
              <a:t>7</a:t>
            </a:fld>
            <a:endParaRPr lang="en-US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19DEDB72-C01A-47AB-BC87-FFF7FE887A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2718" y="559233"/>
            <a:ext cx="5438481" cy="707886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/>
              <a:t>The Way Of Cain!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DB01D447-36D7-49E9-A5DB-49D60C131B00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29065" y="1297844"/>
            <a:ext cx="3124200" cy="978729"/>
          </a:xfrm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3200" dirty="0"/>
              <a:t>Cain Wanted To Worship God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9"/>
          <p:cNvSpPr>
            <a:spLocks noGrp="1"/>
          </p:cNvSpPr>
          <p:nvPr>
            <p:ph sz="half" idx="1"/>
          </p:nvPr>
        </p:nvSpPr>
        <p:spPr>
          <a:xfrm>
            <a:off x="3200400" y="3993307"/>
            <a:ext cx="5791200" cy="2483693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n-US" sz="3600" b="1" dirty="0">
                <a:solidFill>
                  <a:srgbClr val="FF0000"/>
                </a:solidFill>
              </a:rPr>
              <a:t>Ended up a liar, murderer, fugitive, cursed by God, and banished from His presence.</a:t>
            </a:r>
          </a:p>
        </p:txBody>
      </p:sp>
      <p:sp>
        <p:nvSpPr>
          <p:cNvPr id="409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B581F6-0CAA-4586-891B-8ED4F55A9026}" type="slidenum">
              <a:rPr lang="en-US"/>
              <a:pPr/>
              <a:t>8</a:t>
            </a:fld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1AE86924-C121-4640-A2F0-CDC492579F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2718" y="559233"/>
            <a:ext cx="5438481" cy="707886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/>
              <a:t>The Way Of Cain!</a:t>
            </a: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5845C670-5BAD-42B1-BC5E-6CCE38702250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29065" y="1295776"/>
            <a:ext cx="3124200" cy="1904624"/>
          </a:xfrm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3200" dirty="0"/>
              <a:t>Cain Wanted To Worship God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FF0000"/>
                </a:solidFill>
              </a:rPr>
              <a:t>Deviated only slightly</a:t>
            </a:r>
            <a:endParaRPr lang="en-US" sz="3200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4470"/>
            <a:ext cx="7772400" cy="923330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sz="5400" dirty="0"/>
              <a:t>The Way Of Cain …</a:t>
            </a:r>
          </a:p>
        </p:txBody>
      </p:sp>
      <p:sp>
        <p:nvSpPr>
          <p:cNvPr id="9" name="Content Placeholder 9"/>
          <p:cNvSpPr>
            <a:spLocks noGrp="1"/>
          </p:cNvSpPr>
          <p:nvPr>
            <p:ph idx="1"/>
          </p:nvPr>
        </p:nvSpPr>
        <p:spPr>
          <a:xfrm>
            <a:off x="304800" y="1565015"/>
            <a:ext cx="8610600" cy="36517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FF0000"/>
                </a:solidFill>
              </a:rPr>
              <a:t>The Way of Substitution.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FF0000"/>
                </a:solidFill>
              </a:rPr>
              <a:t>The Way of Envy and Hatred.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FF0000"/>
                </a:solidFill>
              </a:rPr>
              <a:t>The Way of Intolerance and Persecution.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FF0000"/>
                </a:solidFill>
              </a:rPr>
              <a:t> The Way of Willful Contempt For Divine Authority.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FF0000"/>
                </a:solidFill>
              </a:rPr>
              <a:t>The Way of Divine Condemnation.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FF0000"/>
                </a:solidFill>
              </a:rPr>
              <a:t>The Way of Eternal Regret.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ABF867-2DB9-426F-8A36-B649064C6A2B}" type="slidenum">
              <a:rPr lang="en-US"/>
              <a:pPr/>
              <a:t>9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81000" y="5259050"/>
            <a:ext cx="8763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4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The Way Of Cain … His name lives in infamy and shame.</a:t>
            </a:r>
            <a:endParaRPr lang="en-US" sz="36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7" grpId="0"/>
    </p:bldLst>
  </p:timing>
</p:sld>
</file>

<file path=ppt/theme/theme1.xml><?xml version="1.0" encoding="utf-8"?>
<a:theme xmlns:a="http://schemas.openxmlformats.org/drawingml/2006/main" name="Theme8">
  <a:themeElements>
    <a:clrScheme name="AnalogousFromLightSeedLeftStep">
      <a:dk1>
        <a:srgbClr val="000000"/>
      </a:dk1>
      <a:lt1>
        <a:srgbClr val="FFFFFF"/>
      </a:lt1>
      <a:dk2>
        <a:srgbClr val="242F41"/>
      </a:dk2>
      <a:lt2>
        <a:srgbClr val="E2E6E8"/>
      </a:lt2>
      <a:accent1>
        <a:srgbClr val="BE9A87"/>
      </a:accent1>
      <a:accent2>
        <a:srgbClr val="BA7F83"/>
      </a:accent2>
      <a:accent3>
        <a:srgbClr val="C594AC"/>
      </a:accent3>
      <a:accent4>
        <a:srgbClr val="BA7FB5"/>
      </a:accent4>
      <a:accent5>
        <a:srgbClr val="B796C6"/>
      </a:accent5>
      <a:accent6>
        <a:srgbClr val="8E7FBA"/>
      </a:accent6>
      <a:hlink>
        <a:srgbClr val="5B879D"/>
      </a:hlink>
      <a:folHlink>
        <a:srgbClr val="7F7F7F"/>
      </a:folHlink>
    </a:clrScheme>
    <a:fontScheme name="Dividend">
      <a:majorFont>
        <a:latin typeface="Century School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8" id="{AC785D58-99AF-427B-AA28-A05CB244D846}" vid="{1CEECBAD-0A8B-45C4-8920-D0308EF69BA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Theme8</Template>
  <TotalTime>4525</TotalTime>
  <Words>454</Words>
  <Application>Microsoft Office PowerPoint</Application>
  <PresentationFormat>On-screen Show (4:3)</PresentationFormat>
  <Paragraphs>81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Narrow</vt:lpstr>
      <vt:lpstr>Calibri</vt:lpstr>
      <vt:lpstr>Century Schoolbook</vt:lpstr>
      <vt:lpstr>Franklin Gothic Book</vt:lpstr>
      <vt:lpstr>Wingdings</vt:lpstr>
      <vt:lpstr>Wingdings 2</vt:lpstr>
      <vt:lpstr>Theme8</vt:lpstr>
      <vt:lpstr>The Way Of Cain</vt:lpstr>
      <vt:lpstr>The Way Of Cain!</vt:lpstr>
      <vt:lpstr>The Way Of Cain!</vt:lpstr>
      <vt:lpstr>The Way Of Cain!</vt:lpstr>
      <vt:lpstr>The Way Of Cain!</vt:lpstr>
      <vt:lpstr>The Way Of Cain!</vt:lpstr>
      <vt:lpstr>The Way Of Cain!</vt:lpstr>
      <vt:lpstr>The Way Of Cain!</vt:lpstr>
      <vt:lpstr>The Way Of Cain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Way Of Cain (2)</dc:title>
  <dc:creator>Micky Galloway</dc:creator>
  <cp:lastModifiedBy>Richard Lidh</cp:lastModifiedBy>
  <cp:revision>82</cp:revision>
  <cp:lastPrinted>2021-12-05T04:44:08Z</cp:lastPrinted>
  <dcterms:created xsi:type="dcterms:W3CDTF">2008-03-20T21:07:57Z</dcterms:created>
  <dcterms:modified xsi:type="dcterms:W3CDTF">2021-12-05T04:44:12Z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TC010690061033</vt:lpwstr>
  </property>
</Properties>
</file>